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801600" cy="9601200" type="A3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goL6L1SGK54VpOmbj5d/Mi/NoO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3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3354863" y="81122"/>
            <a:ext cx="6091873" cy="11041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6473031" y="3199289"/>
            <a:ext cx="8136573" cy="2760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872332" y="518954"/>
            <a:ext cx="8136573" cy="812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400"/>
              <a:buFont typeface="Calibri"/>
              <a:buNone/>
              <a:defRPr sz="8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/>
            </a:lvl1pPr>
            <a:lvl2pPr lvl="1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2pPr>
            <a:lvl3pPr lvl="2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3pPr>
            <a:lvl4pPr lvl="3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4pPr>
            <a:lvl5pPr lvl="4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5pPr>
            <a:lvl6pPr lvl="5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6pPr>
            <a:lvl7pPr lvl="6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7pPr>
            <a:lvl8pPr lvl="7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8pPr>
            <a:lvl9pPr lvl="8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400"/>
              <a:buFont typeface="Calibri"/>
              <a:buNone/>
              <a:defRPr sz="8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520"/>
              <a:buNone/>
              <a:defRPr sz="252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880110" y="2555875"/>
            <a:ext cx="544068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6480810" y="2555875"/>
            <a:ext cx="544068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881779" y="3507105"/>
            <a:ext cx="5415676" cy="5158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6480811" y="2353628"/>
            <a:ext cx="5442347" cy="115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6480811" y="3507105"/>
            <a:ext cx="5442347" cy="5158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80"/>
              <a:buFont typeface="Calibri"/>
              <a:buNone/>
              <a:defRPr sz="448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5442347" y="1382397"/>
            <a:ext cx="6480810" cy="682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1308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4480"/>
              <a:buChar char="•"/>
              <a:defRPr sz="4480"/>
            </a:lvl1pPr>
            <a:lvl2pPr marL="914400" lvl="1" indent="-477519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920"/>
              <a:buChar char="•"/>
              <a:defRPr sz="3920"/>
            </a:lvl2pPr>
            <a:lvl3pPr marL="1371600" lvl="2" indent="-44196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3pPr>
            <a:lvl4pPr marL="1828800" lvl="3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4pPr>
            <a:lvl5pPr marL="2286000" lvl="4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5pPr>
            <a:lvl6pPr marL="2743200" lvl="5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6pPr>
            <a:lvl7pPr marL="3200400" lvl="6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7pPr>
            <a:lvl8pPr marL="3657600" lvl="7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8pPr>
            <a:lvl9pPr marL="4114800" lvl="8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881778" y="2880360"/>
            <a:ext cx="4128849" cy="5336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  <a:defRPr sz="196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80"/>
              <a:buFont typeface="Calibri"/>
              <a:buNone/>
              <a:defRPr sz="448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5442347" y="1382397"/>
            <a:ext cx="6480810" cy="682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4480"/>
              <a:buFont typeface="Arial"/>
              <a:buNone/>
              <a:defRPr sz="4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920"/>
              <a:buFont typeface="Arial"/>
              <a:buNone/>
              <a:defRPr sz="39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Arial"/>
              <a:buNone/>
              <a:defRPr sz="33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881778" y="2880360"/>
            <a:ext cx="4128849" cy="5336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  <a:defRPr sz="196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60"/>
              <a:buFont typeface="Calibri"/>
              <a:buNone/>
              <a:defRPr sz="61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77519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920"/>
              <a:buFont typeface="Arial"/>
              <a:buChar char="•"/>
              <a:defRPr sz="39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4196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Arial"/>
              <a:buChar char="•"/>
              <a:defRPr sz="33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064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88619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886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86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86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86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86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801600" cy="9601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 txBox="1"/>
          <p:nvPr/>
        </p:nvSpPr>
        <p:spPr>
          <a:xfrm>
            <a:off x="6578099" y="6415932"/>
            <a:ext cx="31124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>
                <a:solidFill>
                  <a:srgbClr val="4C4D4F"/>
                </a:solidFill>
                <a:latin typeface="Colgate Ready"/>
                <a:ea typeface="Colgate Ready"/>
                <a:cs typeface="Colgate Ready"/>
                <a:sym typeface="Colgate Ready"/>
              </a:rPr>
              <a:t>1</a:t>
            </a:r>
            <a:endParaRPr/>
          </a:p>
        </p:txBody>
      </p:sp>
      <p:sp>
        <p:nvSpPr>
          <p:cNvPr id="104" name="Google Shape;104;p2"/>
          <p:cNvSpPr txBox="1"/>
          <p:nvPr/>
        </p:nvSpPr>
        <p:spPr>
          <a:xfrm>
            <a:off x="6567695" y="7095024"/>
            <a:ext cx="23623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>
                <a:solidFill>
                  <a:srgbClr val="4C4D4F"/>
                </a:solidFill>
                <a:latin typeface="Colgate Ready"/>
                <a:ea typeface="Colgate Ready"/>
                <a:cs typeface="Colgate Ready"/>
                <a:sym typeface="Colgate Ready"/>
              </a:rPr>
              <a:t>2</a:t>
            </a:r>
            <a:endParaRPr/>
          </a:p>
        </p:txBody>
      </p:sp>
      <p:sp>
        <p:nvSpPr>
          <p:cNvPr id="105" name="Google Shape;105;p2"/>
          <p:cNvSpPr txBox="1"/>
          <p:nvPr/>
        </p:nvSpPr>
        <p:spPr>
          <a:xfrm>
            <a:off x="6578099" y="7773010"/>
            <a:ext cx="31124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>
                <a:solidFill>
                  <a:srgbClr val="4C4D4F"/>
                </a:solidFill>
                <a:latin typeface="Colgate Ready"/>
                <a:ea typeface="Colgate Ready"/>
                <a:cs typeface="Colgate Ready"/>
                <a:sym typeface="Colgate Ready"/>
              </a:rPr>
              <a:t>3</a:t>
            </a:r>
            <a:endParaRPr/>
          </a:p>
        </p:txBody>
      </p:sp>
      <p:sp>
        <p:nvSpPr>
          <p:cNvPr id="106" name="Google Shape;106;p2"/>
          <p:cNvSpPr txBox="1"/>
          <p:nvPr/>
        </p:nvSpPr>
        <p:spPr>
          <a:xfrm>
            <a:off x="1230050" y="2798154"/>
            <a:ext cx="3723861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800" dirty="0">
                <a:solidFill>
                  <a:schemeClr val="bg1"/>
                </a:solidFill>
                <a:latin typeface="Colgate Ready"/>
              </a:rPr>
              <a:t>67% </a:t>
            </a:r>
            <a:r>
              <a:rPr lang="en-US" sz="1800" dirty="0" err="1" smtClean="0">
                <a:solidFill>
                  <a:schemeClr val="bg1"/>
                </a:solidFill>
                <a:latin typeface="Colgate Ready"/>
              </a:rPr>
              <a:t>Evropljana</a:t>
            </a:r>
            <a:r>
              <a:rPr lang="en-US" sz="1800" dirty="0" smtClean="0">
                <a:solidFill>
                  <a:schemeClr val="bg1"/>
                </a:solidFill>
                <a:latin typeface="Colgate Ready"/>
              </a:rPr>
              <a:t>*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želi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da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preduzme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korake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za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poboljšanje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svog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Colgate Ready"/>
              </a:rPr>
              <a:t>zdravlja</a:t>
            </a:r>
            <a:r>
              <a:rPr lang="en-US" sz="1800" dirty="0" smtClean="0">
                <a:solidFill>
                  <a:schemeClr val="bg1"/>
                </a:solidFill>
                <a:latin typeface="Colgate Ready"/>
              </a:rPr>
              <a:t>...</a:t>
            </a:r>
            <a:endParaRPr sz="1800" dirty="0">
              <a:solidFill>
                <a:schemeClr val="bg1"/>
              </a:solidFill>
              <a:latin typeface="Colgate Ready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4483920" y="3688148"/>
            <a:ext cx="1828799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pl-PL" sz="1800" dirty="0" smtClean="0">
                <a:solidFill>
                  <a:schemeClr val="bg1"/>
                </a:solidFill>
                <a:latin typeface="Colgate Ready"/>
              </a:rPr>
              <a:t>...ali </a:t>
            </a:r>
            <a:r>
              <a:rPr lang="pl-PL" sz="1800" dirty="0">
                <a:solidFill>
                  <a:schemeClr val="bg1"/>
                </a:solidFill>
                <a:latin typeface="Colgate Ready"/>
              </a:rPr>
              <a:t>oralno zdravlje nije prioritet</a:t>
            </a:r>
            <a:endParaRPr sz="1800" dirty="0">
              <a:solidFill>
                <a:schemeClr val="bg1"/>
              </a:solidFill>
              <a:latin typeface="Colgate Ready"/>
            </a:endParaRPr>
          </a:p>
        </p:txBody>
      </p:sp>
      <p:sp>
        <p:nvSpPr>
          <p:cNvPr id="108" name="Google Shape;108;p2"/>
          <p:cNvSpPr txBox="1"/>
          <p:nvPr/>
        </p:nvSpPr>
        <p:spPr>
          <a:xfrm>
            <a:off x="1231433" y="5652072"/>
            <a:ext cx="469954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Samo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44% </a:t>
            </a:r>
            <a:r>
              <a:rPr lang="en-US" sz="1800" dirty="0" err="1" smtClean="0">
                <a:solidFill>
                  <a:schemeClr val="bg1"/>
                </a:solidFill>
                <a:latin typeface="Colgate Ready"/>
              </a:rPr>
              <a:t>Evropljana</a:t>
            </a:r>
            <a:r>
              <a:rPr lang="en-US" sz="1800" dirty="0" smtClean="0">
                <a:solidFill>
                  <a:schemeClr val="bg1"/>
                </a:solidFill>
                <a:latin typeface="Colgate Ready"/>
              </a:rPr>
              <a:t>*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koristi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sredstvo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za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ispiranje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usta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barem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jednom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dnevno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, a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svaki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peti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nikada</a:t>
            </a:r>
            <a:endParaRPr sz="1800" dirty="0">
              <a:solidFill>
                <a:schemeClr val="bg1"/>
              </a:solidFill>
              <a:latin typeface="Colgate Ready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7848770" y="2929108"/>
            <a:ext cx="3725231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800" dirty="0">
                <a:solidFill>
                  <a:schemeClr val="bg1"/>
                </a:solidFill>
                <a:latin typeface="Colgate Ready"/>
              </a:rPr>
              <a:t>71% </a:t>
            </a:r>
            <a:r>
              <a:rPr lang="en-US" sz="1800" dirty="0" err="1" smtClean="0">
                <a:solidFill>
                  <a:schemeClr val="bg1"/>
                </a:solidFill>
                <a:latin typeface="Colgate Ready"/>
              </a:rPr>
              <a:t>Evropljana</a:t>
            </a:r>
            <a:r>
              <a:rPr lang="en-US" sz="1800" dirty="0" smtClean="0">
                <a:solidFill>
                  <a:schemeClr val="bg1"/>
                </a:solidFill>
                <a:latin typeface="Colgate Ready"/>
              </a:rPr>
              <a:t>*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četkicu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za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zube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menja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samo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kada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primeti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da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su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Colgate Ready"/>
              </a:rPr>
              <a:t>vlakna</a:t>
            </a:r>
            <a:r>
              <a:rPr lang="en-US" sz="1800" dirty="0" smtClean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Colgate Ready"/>
              </a:rPr>
              <a:t>oštećena</a:t>
            </a:r>
            <a:endParaRPr lang="en-US" sz="1800" dirty="0">
              <a:solidFill>
                <a:schemeClr val="bg1"/>
              </a:solidFill>
              <a:latin typeface="Colgate Ready"/>
            </a:endParaRPr>
          </a:p>
          <a:p>
            <a:pPr lvl="0"/>
            <a:endParaRPr lang="en-US" sz="1800" dirty="0">
              <a:solidFill>
                <a:schemeClr val="bg1"/>
              </a:solidFill>
              <a:latin typeface="Colgate Ready"/>
            </a:endParaRPr>
          </a:p>
          <a:p>
            <a:pPr lvl="0"/>
            <a:r>
              <a:rPr lang="en-US" sz="1800" dirty="0">
                <a:solidFill>
                  <a:schemeClr val="bg1"/>
                </a:solidFill>
                <a:latin typeface="Colgate Ready"/>
              </a:rPr>
              <a:t>56%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nikada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nije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zamenilo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četkicu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za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zube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lgate Ready"/>
              </a:rPr>
              <a:t>nakon</a:t>
            </a:r>
            <a:r>
              <a:rPr lang="en-US" sz="1800" dirty="0">
                <a:solidFill>
                  <a:schemeClr val="bg1"/>
                </a:solidFill>
                <a:latin typeface="Colgate Ready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Colgate Ready"/>
              </a:rPr>
              <a:t>prele</a:t>
            </a:r>
            <a:r>
              <a:rPr lang="sr-Latn-RS" sz="1800" dirty="0" smtClean="0">
                <a:solidFill>
                  <a:schemeClr val="bg1"/>
                </a:solidFill>
                <a:latin typeface="Colgate Ready"/>
              </a:rPr>
              <a:t>žane bolesti</a:t>
            </a:r>
            <a:endParaRPr sz="1800" dirty="0">
              <a:solidFill>
                <a:schemeClr val="bg1"/>
              </a:solidFill>
              <a:latin typeface="Colgate Ready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6869830" y="6327906"/>
            <a:ext cx="2933998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Perite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zube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Colgate Ready"/>
              </a:rPr>
              <a:t>2</a:t>
            </a:r>
            <a:r>
              <a:rPr lang="sr-Latn-RS" sz="1500" dirty="0" smtClean="0">
                <a:solidFill>
                  <a:srgbClr val="FF0000"/>
                </a:solidFill>
                <a:latin typeface="Colgate Ready"/>
              </a:rPr>
              <a:t> puta</a:t>
            </a:r>
            <a:r>
              <a:rPr lang="en-US" sz="1500" dirty="0" smtClean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dnevno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najmanje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2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minuta</a:t>
            </a:r>
            <a:endParaRPr sz="1500" dirty="0">
              <a:solidFill>
                <a:srgbClr val="FF0000"/>
              </a:solidFill>
              <a:latin typeface="Colgate Ready"/>
              <a:ea typeface="Colgate Ready"/>
              <a:cs typeface="Colgate Ready"/>
              <a:sym typeface="Colgate Ready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6558616" y="5647619"/>
            <a:ext cx="327137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400" dirty="0">
                <a:solidFill>
                  <a:srgbClr val="4C4D4F"/>
                </a:solidFill>
                <a:latin typeface="Colgate Ready"/>
                <a:ea typeface="Colgate Ready"/>
                <a:cs typeface="Colgate Ready"/>
                <a:sym typeface="Colgate Ready"/>
              </a:rPr>
              <a:t>3 </a:t>
            </a:r>
            <a:r>
              <a:rPr lang="pl-PL" sz="2400" dirty="0" smtClean="0">
                <a:solidFill>
                  <a:srgbClr val="4C4D4F"/>
                </a:solidFill>
                <a:latin typeface="Colgate Ready"/>
                <a:ea typeface="Colgate Ready"/>
                <a:cs typeface="Colgate Ready"/>
                <a:sym typeface="Colgate Ready"/>
              </a:rPr>
              <a:t>zdrave navike</a:t>
            </a:r>
            <a:endParaRPr dirty="0"/>
          </a:p>
        </p:txBody>
      </p:sp>
      <p:sp>
        <p:nvSpPr>
          <p:cNvPr id="112" name="Google Shape;112;p2"/>
          <p:cNvSpPr txBox="1"/>
          <p:nvPr/>
        </p:nvSpPr>
        <p:spPr>
          <a:xfrm>
            <a:off x="6851148" y="7031442"/>
            <a:ext cx="490558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sr-Latn-RS" sz="1500" dirty="0" smtClean="0">
                <a:solidFill>
                  <a:srgbClr val="FF0000"/>
                </a:solidFill>
                <a:latin typeface="Colgate Ready"/>
              </a:rPr>
              <a:t>Menjajte</a:t>
            </a:r>
            <a:r>
              <a:rPr lang="en-US" sz="1500" dirty="0" smtClean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četkicu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za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zube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najmanje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svaka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3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meseca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ili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ranije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-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nakon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svake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infekcije</a:t>
            </a:r>
            <a:endParaRPr sz="1500" dirty="0">
              <a:solidFill>
                <a:srgbClr val="FF0000"/>
              </a:solidFill>
              <a:latin typeface="Colgate Ready"/>
              <a:ea typeface="Colgate Ready"/>
              <a:cs typeface="Colgate Ready"/>
              <a:sym typeface="Colgate Ready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6797599" y="7773010"/>
            <a:ext cx="4677392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Koristite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pastu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za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zube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sa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odgovarajućim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nivoom</a:t>
            </a:r>
            <a:r>
              <a:rPr lang="en-US" sz="1500" dirty="0">
                <a:solidFill>
                  <a:srgbClr val="FF0000"/>
                </a:solidFill>
                <a:latin typeface="Colgate Ready"/>
              </a:rPr>
              <a:t> </a:t>
            </a:r>
            <a:r>
              <a:rPr lang="en-US" sz="1500" dirty="0" err="1">
                <a:solidFill>
                  <a:srgbClr val="FF0000"/>
                </a:solidFill>
                <a:latin typeface="Colgate Ready"/>
              </a:rPr>
              <a:t>fluora</a:t>
            </a:r>
            <a:endParaRPr sz="1500" dirty="0">
              <a:solidFill>
                <a:srgbClr val="FF0000"/>
              </a:solidFill>
              <a:latin typeface="Colgate Ready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3365770" y="1272963"/>
            <a:ext cx="8109221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pl-PL" sz="3200" dirty="0" smtClean="0">
                <a:solidFill>
                  <a:srgbClr val="DB0C14"/>
                </a:solidFill>
                <a:latin typeface="Colgate Ready"/>
                <a:ea typeface="Colgate Ready"/>
                <a:cs typeface="Colgate Ready"/>
                <a:sym typeface="Colgate Ready"/>
              </a:rPr>
              <a:t>Kako </a:t>
            </a:r>
            <a:r>
              <a:rPr lang="pl-PL" sz="3200" dirty="0">
                <a:solidFill>
                  <a:srgbClr val="DB0C14"/>
                </a:solidFill>
                <a:latin typeface="Colgate Ready"/>
                <a:ea typeface="Colgate Ready"/>
                <a:cs typeface="Colgate Ready"/>
                <a:sym typeface="Colgate Ready"/>
              </a:rPr>
              <a:t>Evropljani brinu o oralnom zdravlju?</a:t>
            </a:r>
            <a:endParaRPr dirty="0"/>
          </a:p>
        </p:txBody>
      </p:sp>
      <p:sp>
        <p:nvSpPr>
          <p:cNvPr id="115" name="Google Shape;115;p2"/>
          <p:cNvSpPr txBox="1"/>
          <p:nvPr/>
        </p:nvSpPr>
        <p:spPr>
          <a:xfrm>
            <a:off x="1048248" y="8490464"/>
            <a:ext cx="801955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200" i="1" dirty="0">
                <a:solidFill>
                  <a:srgbClr val="4C4D4F"/>
                </a:solidFill>
                <a:latin typeface="ColgateReady Light"/>
                <a:ea typeface="ColgateReady Light"/>
                <a:cs typeface="ColgateReady Light"/>
                <a:sym typeface="ColgateReady Light"/>
              </a:rPr>
              <a:t>*OnePoll, Colgate Palmolive Reboot 2020, </a:t>
            </a:r>
            <a:r>
              <a:rPr lang="pl-PL" sz="1200" i="1" dirty="0" smtClean="0">
                <a:solidFill>
                  <a:srgbClr val="4C4D4F"/>
                </a:solidFill>
                <a:latin typeface="ColgateReady Light"/>
                <a:ea typeface="ColgateReady Light"/>
                <a:cs typeface="ColgateReady Light"/>
                <a:sym typeface="ColgateReady Light"/>
              </a:rPr>
              <a:t>14. jul </a:t>
            </a:r>
            <a:r>
              <a:rPr lang="pl-PL" sz="1200" i="1" dirty="0" smtClean="0">
                <a:solidFill>
                  <a:srgbClr val="4C4D4F"/>
                </a:solidFill>
                <a:latin typeface="ColgateReady Light"/>
                <a:ea typeface="ColgateReady Light"/>
                <a:cs typeface="ColgateReady Light"/>
                <a:sym typeface="ColgateReady Light"/>
              </a:rPr>
              <a:t> </a:t>
            </a:r>
            <a:r>
              <a:rPr lang="pl-PL" sz="1200" i="1" dirty="0">
                <a:solidFill>
                  <a:srgbClr val="4C4D4F"/>
                </a:solidFill>
                <a:latin typeface="ColgateReady Light"/>
                <a:ea typeface="ColgateReady Light"/>
                <a:cs typeface="ColgateReady Light"/>
                <a:sym typeface="ColgateReady Light"/>
              </a:rPr>
              <a:t>– </a:t>
            </a:r>
            <a:r>
              <a:rPr lang="pl-PL" sz="1200" i="1" dirty="0" smtClean="0">
                <a:solidFill>
                  <a:srgbClr val="4C4D4F"/>
                </a:solidFill>
                <a:latin typeface="ColgateReady Light"/>
                <a:ea typeface="ColgateReady Light"/>
                <a:cs typeface="ColgateReady Light"/>
                <a:sym typeface="ColgateReady Light"/>
              </a:rPr>
              <a:t>24t. avgust </a:t>
            </a:r>
            <a:r>
              <a:rPr lang="pl-PL" sz="1200" i="1" dirty="0">
                <a:solidFill>
                  <a:srgbClr val="4C4D4F"/>
                </a:solidFill>
                <a:latin typeface="ColgateReady Light"/>
                <a:ea typeface="ColgateReady Light"/>
                <a:cs typeface="ColgateReady Light"/>
                <a:sym typeface="ColgateReady Light"/>
              </a:rPr>
              <a:t>2020 , N=5000</a:t>
            </a:r>
            <a:endParaRPr sz="1200" i="1" dirty="0">
              <a:solidFill>
                <a:srgbClr val="4C4D4F"/>
              </a:solidFill>
              <a:latin typeface="ColgateReady Light"/>
              <a:ea typeface="ColgateReady Light"/>
              <a:cs typeface="ColgateReady Light"/>
              <a:sym typeface="ColgateReady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125</Words>
  <Application>Microsoft Office PowerPoint</Application>
  <PresentationFormat>A3 Paper (297x420 mm)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Colgate Ready</vt:lpstr>
      <vt:lpstr>ColgateReady Light</vt:lpstr>
      <vt:lpstr>Motyw pakietu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Bień, Krzysztof</dc:creator>
  <cp:lastModifiedBy>User1</cp:lastModifiedBy>
  <cp:revision>3</cp:revision>
  <dcterms:created xsi:type="dcterms:W3CDTF">2020-09-22T09:03:04Z</dcterms:created>
  <dcterms:modified xsi:type="dcterms:W3CDTF">2020-10-08T09:42:09Z</dcterms:modified>
</cp:coreProperties>
</file>